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8" r:id="rId6"/>
    <p:sldId id="261" r:id="rId7"/>
    <p:sldId id="262" r:id="rId8"/>
    <p:sldId id="263" r:id="rId9"/>
    <p:sldId id="264" r:id="rId10"/>
    <p:sldId id="270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#sub520108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4F310-7AA9-4C19-B1E9-E01D1384E5AE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142338" name="WordArt 2"/>
          <p:cNvSpPr>
            <a:spLocks noChangeArrowheads="1" noChangeShapeType="1" noTextEdit="1"/>
          </p:cNvSpPr>
          <p:nvPr/>
        </p:nvSpPr>
        <p:spPr bwMode="auto">
          <a:xfrm>
            <a:off x="755650" y="1665288"/>
            <a:ext cx="7416800" cy="353695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chemeClr val="accent2"/>
                  </a:outerShdw>
                </a:effectLst>
                <a:latin typeface="Arial"/>
                <a:cs typeface="Arial"/>
              </a:rPr>
              <a:t>дисциплинарные </a:t>
            </a:r>
          </a:p>
          <a:p>
            <a:pPr algn="ctr"/>
            <a:endParaRPr lang="ru-RU" sz="3600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chemeClr val="accent2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chemeClr val="accent2"/>
                  </a:outerShdw>
                </a:effectLst>
                <a:latin typeface="Arial"/>
                <a:cs typeface="Arial"/>
              </a:rPr>
              <a:t>в з ы с к а н и я</a:t>
            </a:r>
          </a:p>
        </p:txBody>
      </p:sp>
    </p:spTree>
    <p:extLst>
      <p:ext uri="{BB962C8B-B14F-4D97-AF65-F5344CB8AC3E}">
        <p14:creationId xmlns:p14="http://schemas.microsoft.com/office/powerpoint/2010/main" val="65818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/>
              <a:t>Течение срока наложения дисциплинарного взыскания </a:t>
            </a:r>
            <a:r>
              <a:rPr lang="ru-RU" b="1" dirty="0"/>
              <a:t>приостанавливается на время отсутствия работника на работе в связи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временной </a:t>
            </a:r>
            <a:r>
              <a:rPr lang="ru-RU" dirty="0" smtClean="0"/>
              <a:t>нетрудоспособностью</a:t>
            </a:r>
          </a:p>
          <a:p>
            <a:r>
              <a:rPr lang="ru-RU" dirty="0" smtClean="0"/>
              <a:t>освобождением </a:t>
            </a:r>
            <a:r>
              <a:rPr lang="ru-RU" dirty="0"/>
              <a:t>от работы для выполнения государственных или общественных </a:t>
            </a:r>
            <a:r>
              <a:rPr lang="ru-RU" dirty="0" smtClean="0"/>
              <a:t>обязанностей</a:t>
            </a:r>
          </a:p>
          <a:p>
            <a:r>
              <a:rPr lang="ru-RU" dirty="0" smtClean="0"/>
              <a:t> </a:t>
            </a:r>
            <a:r>
              <a:rPr lang="ru-RU" dirty="0"/>
              <a:t>нахождением в </a:t>
            </a:r>
            <a:r>
              <a:rPr lang="ru-RU" dirty="0" smtClean="0"/>
              <a:t>отпуске</a:t>
            </a:r>
          </a:p>
          <a:p>
            <a:r>
              <a:rPr lang="ru-RU" dirty="0" smtClean="0"/>
              <a:t> </a:t>
            </a:r>
            <a:r>
              <a:rPr lang="ru-RU" dirty="0"/>
              <a:t>командировке или </a:t>
            </a:r>
            <a:r>
              <a:rPr lang="ru-RU" b="1" dirty="0" err="1"/>
              <a:t>межвахтовом</a:t>
            </a:r>
            <a:r>
              <a:rPr lang="ru-RU" b="1" dirty="0"/>
              <a:t> отдыхе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3376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Дисциплинарное взыскание не может быть применено позднее шести месяцев со дня совершения дисциплинарного проступка, а в случаях, установленных законами Республики Казахстан, или установления дисциплинарного проступка по результатам ревизии или проверки финансово-хозяйственной деятельности работодателя – позднее одного года со дня совершения работником дисциплинарного проступка. В указанные сроки не включается время производства по уголовному делу.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27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4BF4-2D15-4CD8-AD11-23EC824FC9B4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hlink"/>
                </a:solidFill>
              </a:rPr>
              <a:t>дисциплинарное взыскание</a:t>
            </a:r>
            <a:r>
              <a:rPr lang="ru-RU" b="1" dirty="0" smtClean="0"/>
              <a:t> - </a:t>
            </a:r>
            <a:r>
              <a:rPr lang="ru-RU" dirty="0" smtClean="0"/>
              <a:t>мера </a:t>
            </a:r>
            <a:r>
              <a:rPr lang="ru-RU" dirty="0"/>
              <a:t>дисциплинарного воздействия на работника, применяемого работодателем за совершение дисциплинарного </a:t>
            </a:r>
            <a:r>
              <a:rPr lang="ru-RU" dirty="0" smtClean="0"/>
              <a:t>проступка (п.п.75) ст. 1);</a:t>
            </a:r>
            <a:endParaRPr lang="ru-RU" dirty="0"/>
          </a:p>
          <a:p>
            <a:endParaRPr lang="ru-RU" dirty="0"/>
          </a:p>
          <a:p>
            <a:r>
              <a:rPr lang="ru-RU" b="1" dirty="0" smtClean="0">
                <a:solidFill>
                  <a:srgbClr val="0070C0"/>
                </a:solidFill>
              </a:rPr>
              <a:t>дисциплинарный </a:t>
            </a:r>
            <a:r>
              <a:rPr lang="ru-RU" b="1" dirty="0">
                <a:solidFill>
                  <a:srgbClr val="0070C0"/>
                </a:solidFill>
              </a:rPr>
              <a:t>проступок - </a:t>
            </a:r>
            <a:r>
              <a:rPr lang="ru-RU" dirty="0"/>
              <a:t>нарушение работником трудовой дисциплины, а также ненадлежащее исполнение трудовых </a:t>
            </a:r>
            <a:r>
              <a:rPr lang="ru-RU" dirty="0" smtClean="0"/>
              <a:t>обязанностей (п.п.76) ст. 1);</a:t>
            </a:r>
            <a:endParaRPr lang="ru-RU" dirty="0"/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endParaRPr lang="ru-RU" b="1" dirty="0" smtClean="0"/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hlink"/>
                </a:solidFill>
              </a:rPr>
              <a:t>дисциплинарный проступок</a:t>
            </a:r>
            <a:r>
              <a:rPr lang="ru-RU" b="1" dirty="0" smtClean="0"/>
              <a:t> </a:t>
            </a:r>
            <a:r>
              <a:rPr lang="ru-RU" dirty="0" smtClean="0"/>
              <a:t>- нарушение работником трудовой дисциплины, </a:t>
            </a:r>
            <a:r>
              <a:rPr lang="ru-RU" strike="sngStrike" dirty="0" smtClean="0"/>
              <a:t>а также противоправное виновное неисполнение </a:t>
            </a:r>
            <a:r>
              <a:rPr lang="ru-RU" dirty="0" smtClean="0"/>
              <a:t>или ненадлежащее исполнение трудовых обязанностей</a:t>
            </a:r>
          </a:p>
        </p:txBody>
      </p:sp>
    </p:spTree>
    <p:extLst>
      <p:ext uri="{BB962C8B-B14F-4D97-AF65-F5344CB8AC3E}">
        <p14:creationId xmlns:p14="http://schemas.microsoft.com/office/powerpoint/2010/main" val="164172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864096"/>
          </a:xfrm>
        </p:spPr>
        <p:txBody>
          <a:bodyPr>
            <a:noAutofit/>
          </a:bodyPr>
          <a:lstStyle/>
          <a:p>
            <a:r>
              <a:rPr lang="ru-RU" sz="3200" b="1" dirty="0"/>
              <a:t>Статья 64. Дисциплинарные взыскания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За совершение работником дисциплинарного проступка работодатель вправе применять следующие виды дисциплинарных взысканий:</a:t>
            </a:r>
          </a:p>
          <a:p>
            <a:r>
              <a:rPr lang="ru-RU" dirty="0"/>
              <a:t>1) замечание;</a:t>
            </a:r>
          </a:p>
          <a:p>
            <a:r>
              <a:rPr lang="ru-RU" dirty="0"/>
              <a:t>2) выговор;</a:t>
            </a:r>
          </a:p>
          <a:p>
            <a:r>
              <a:rPr lang="ru-RU" dirty="0"/>
              <a:t>3) строгий выговор;</a:t>
            </a:r>
          </a:p>
          <a:p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4) расторжение трудового договора по инициативе работодателя по основаниям, предусмотренным </a:t>
            </a:r>
            <a:r>
              <a:rPr lang="ru-RU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 action="ppaction://hlinkfile"/>
              </a:rPr>
              <a:t>подпунктами 8), 9), 10), 11), 12), 13), 14), 15), 16), 17) и 18) пункта 1 статьи 52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Кодекса.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71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682E5-1EC2-4ED6-AF61-69DC23B52002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r>
              <a:rPr lang="ru-RU" dirty="0"/>
              <a:t>Дисциплинарное взыскание налагается работодателем путем издания акта работодателя. </a:t>
            </a:r>
          </a:p>
          <a:p>
            <a:r>
              <a:rPr lang="ru-RU" dirty="0" smtClean="0"/>
              <a:t>До </a:t>
            </a:r>
            <a:r>
              <a:rPr lang="ru-RU" dirty="0"/>
              <a:t>применения дисциплинарного взыскания работодатель обязан затребовать от работника письменное объяснение. </a:t>
            </a:r>
            <a:r>
              <a:rPr lang="ru-RU" dirty="0">
                <a:solidFill>
                  <a:srgbClr val="FF0000"/>
                </a:solidFill>
              </a:rPr>
              <a:t>Если по истечении двух рабочих дней письменное объяснение работником не представлено, то составляется соответствующий акт. </a:t>
            </a:r>
          </a:p>
          <a:p>
            <a:r>
              <a:rPr lang="ru-RU" dirty="0" err="1"/>
              <a:t>Непредоставление</a:t>
            </a:r>
            <a:r>
              <a:rPr lang="ru-RU" dirty="0"/>
              <a:t> работником объяснения не является препятствием для применения дисциплинарного взыскания.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87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19268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За каждый дисциплинарный проступок к работнику может быть применено только одно дисциплинарное взыскание.</a:t>
            </a:r>
          </a:p>
          <a:p>
            <a:r>
              <a:rPr lang="ru-RU" dirty="0" smtClean="0"/>
              <a:t>Акт </a:t>
            </a:r>
            <a:r>
              <a:rPr lang="ru-RU" dirty="0"/>
              <a:t>работодателя о наложении на работника </a:t>
            </a:r>
            <a:r>
              <a:rPr lang="ru-RU" b="1" dirty="0"/>
              <a:t>дисциплинарного взыскания не может быть издан в период</a:t>
            </a:r>
            <a:r>
              <a:rPr lang="ru-RU" dirty="0"/>
              <a:t>:</a:t>
            </a:r>
          </a:p>
          <a:p>
            <a:r>
              <a:rPr lang="ru-RU" dirty="0"/>
              <a:t>1) временной нетрудоспособности работника;</a:t>
            </a:r>
          </a:p>
          <a:p>
            <a:r>
              <a:rPr lang="ru-RU" dirty="0"/>
              <a:t>2)	освобождения работника от работы на время выполнения государственных или общественных обязанностей;</a:t>
            </a:r>
          </a:p>
          <a:p>
            <a:r>
              <a:rPr lang="ru-RU" dirty="0"/>
              <a:t>3) нахождения работника в отпуске или </a:t>
            </a:r>
            <a:r>
              <a:rPr lang="ru-RU" dirty="0" err="1"/>
              <a:t>межвахтовом</a:t>
            </a:r>
            <a:r>
              <a:rPr lang="ru-RU" dirty="0"/>
              <a:t> отдыхе;</a:t>
            </a:r>
          </a:p>
          <a:p>
            <a:r>
              <a:rPr lang="ru-RU" dirty="0"/>
              <a:t>4) нахождения работника в командировке.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589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8F06E-71A6-404E-95BE-0EF5ADB9B1DE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337002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Акт о наложении дисциплинарного взыскания объявляется работнику, подвергнутому дисциплинарному взысканию, под роспись в течение трех рабочих дней со дня его издания. В случае отказа работника подтвердить своей подписью ознакомление с актом работодателя об этом делается соответствующая запись в акте о наложении дисциплинарного взыскания.</a:t>
            </a:r>
          </a:p>
          <a:p>
            <a:r>
              <a:rPr lang="ru-RU" sz="2800" dirty="0"/>
              <a:t>В случае невозможности ознакомить работника лично с актом работодателя о наложении дисциплинарного взыскания работодатель обязан направить работнику </a:t>
            </a:r>
            <a:r>
              <a:rPr lang="ru-RU" sz="2800" b="1" dirty="0"/>
              <a:t>копию акта о наложении </a:t>
            </a:r>
            <a:r>
              <a:rPr lang="ru-RU" sz="2800" dirty="0"/>
              <a:t>дисциплинарного взыскания письмом с уведомлением в течение трех рабочих дней со дня издания акта работодателя.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32427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5229225"/>
            <a:ext cx="6954838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Ст. 26 Закона РК о профсоюзах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750" y="333375"/>
            <a:ext cx="8353425" cy="467995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dirty="0" smtClean="0"/>
              <a:t>Члены </a:t>
            </a:r>
            <a:r>
              <a:rPr lang="ru-RU" sz="2800" dirty="0"/>
              <a:t>выборных профсоюзных органов, не освобожденные от основной работы, не могут быть подвергнуты дисциплинарным взысканиям </a:t>
            </a:r>
            <a:r>
              <a:rPr lang="ru-RU" sz="2800" dirty="0">
                <a:solidFill>
                  <a:srgbClr val="FF0000"/>
                </a:solidFill>
              </a:rPr>
              <a:t>без мотивированного мнения </a:t>
            </a:r>
            <a:r>
              <a:rPr lang="ru-RU" sz="2800" dirty="0"/>
              <a:t>профсоюзного органа, членами которого они являются. </a:t>
            </a:r>
            <a:endParaRPr lang="ru-RU" sz="2800" dirty="0" smtClean="0"/>
          </a:p>
          <a:p>
            <a:pPr>
              <a:defRPr/>
            </a:pPr>
            <a:r>
              <a:rPr lang="ru-RU" sz="2800" dirty="0" smtClean="0"/>
              <a:t>Не </a:t>
            </a:r>
            <a:r>
              <a:rPr lang="ru-RU" sz="2800" dirty="0"/>
              <a:t>освобожденный от основной работы руководитель (председатель) профсоюзного органа не может быть привлечен к дисциплинарной ответственности </a:t>
            </a:r>
            <a:r>
              <a:rPr lang="ru-RU" sz="2800" dirty="0">
                <a:solidFill>
                  <a:srgbClr val="FF0000"/>
                </a:solidFill>
              </a:rPr>
              <a:t>без мотивированного мнения</a:t>
            </a:r>
            <a:r>
              <a:rPr lang="ru-RU" sz="2800" dirty="0"/>
              <a:t> вышестоящего профсоюзного органа.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98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F8596-4733-4433-BB1D-3B5AB4FFA272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Сроки наложения  дисциплинарных взысканий</a:t>
            </a:r>
            <a: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</a:rPr>
              <a:t>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itchFamily="18" charset="0"/>
              </a:rPr>
              <a:t>    Дисциплинарное взыскание на работника налагается непосредственно за обнаружением дисциплинарного проступка, но не позднее одного  месяца со дня его обнаружения, за исключением случаев, установленных законами Республики Казахстан, а также в период действия обстоятельств, при которых не издается акт работодателя  о наложении на работника дисциплинарного взыскания</a:t>
            </a:r>
          </a:p>
        </p:txBody>
      </p:sp>
    </p:spTree>
    <p:extLst>
      <p:ext uri="{BB962C8B-B14F-4D97-AF65-F5344CB8AC3E}">
        <p14:creationId xmlns:p14="http://schemas.microsoft.com/office/powerpoint/2010/main" val="101310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4CF9B-65D4-4A40-99EF-0D50032C8BA1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ru-RU" dirty="0" smtClean="0"/>
              <a:t>В случаях, предусмотренных статьей 176, дисциплинарные взыскания налагаются не позднее одного месяца со дня вступления в законную силу решения суда о признании забастовки незаконной.</a:t>
            </a:r>
          </a:p>
          <a:p>
            <a:pPr eaLnBrk="1" hangingPunct="1">
              <a:defRPr/>
            </a:pPr>
            <a:endParaRPr lang="ru-RU" dirty="0"/>
          </a:p>
          <a:p>
            <a:r>
              <a:rPr lang="ru-RU" dirty="0"/>
              <a:t>Работодатель, наложивший на работника дисциплинарное взыскание, вправе снять его досрочно путем издания акта работодателя.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4164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573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Статья 64. Дисциплинарные взыскания </vt:lpstr>
      <vt:lpstr>Презентация PowerPoint</vt:lpstr>
      <vt:lpstr>Презентация PowerPoint</vt:lpstr>
      <vt:lpstr>Презентация PowerPoint</vt:lpstr>
      <vt:lpstr>Ст. 26 Закона РК о профсоюзах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9</cp:revision>
  <dcterms:created xsi:type="dcterms:W3CDTF">2015-11-15T12:21:42Z</dcterms:created>
  <dcterms:modified xsi:type="dcterms:W3CDTF">2015-12-01T13:22:50Z</dcterms:modified>
</cp:coreProperties>
</file>